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57" r:id="rId4"/>
    <p:sldId id="258" r:id="rId5"/>
    <p:sldId id="278" r:id="rId6"/>
    <p:sldId id="277" r:id="rId7"/>
    <p:sldId id="279" r:id="rId8"/>
    <p:sldId id="259" r:id="rId9"/>
    <p:sldId id="260" r:id="rId10"/>
    <p:sldId id="276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38CA7-1646-B850-10C0-D044009C6C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FA51D-1CEE-BCF4-61DE-16CE6AD4D5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4107A-F9F5-4299-7047-EC234AC2D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39A4E-1E60-4AB9-5746-5079E2D19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E4C31-6DC5-259D-B343-F8540B556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4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7B4A9-AD1B-393D-2665-B0305DAB4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FE3F46-1B9C-AB46-BCFC-58F9E1135E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C3ECA-BA26-8DCE-5262-9224E8564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1848F-91E2-FAB8-CAC5-4E0C4BC2E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D15F4-D87B-F2A4-DE85-01657953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37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BBF95D-184F-B029-EA45-8B2D54C62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86185D-1DBD-B734-E3FE-ED33ED22CF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7B6CF-BACA-A43B-F858-EC54F0490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50C80-526A-1E81-CE19-C677EA54A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9D9AB-137D-822F-D093-5CA68F940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0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50C7F-20B0-AEBB-CCEE-B8F6585A2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42F9A-93A4-1220-AB59-DA6C660B3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7C35A-7D97-DD49-C891-9D26A5FDC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A52D0-2316-2E0E-3162-7AA22BC82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7A715-C2D0-6383-2F6F-C5EE84E75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46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E665-B1DF-CCB5-7E6D-EC4959F12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2BE180-B3AE-F22E-8E3E-A9201CB68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C791C-0CA1-5FDE-A55B-3FBD249C5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D1685-0199-158C-96D3-82B8904D7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7ADBE-4280-24DB-6585-E8D25CE54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33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A2A06-1633-41CE-7D66-041239AE5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0CF94-B15E-58FF-2535-29249B463B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DC12FB-A2E7-F35B-042B-41370323B2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BD7F9-07F4-F35B-094E-713D1C50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1A64C-0993-44E4-1B94-49FC19F1E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7AF3CB-8014-7612-F587-AEA4384C5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9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28560-4D00-D3BB-FCA2-0B39F2AC7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7AA5FA-D9C0-0EEC-BCF5-F3C582187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E571EB-4E25-0EC2-C608-A461C58953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FE12A0-2304-CEF5-3B1D-EDD6CE87F6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D3E9A-5700-4208-690E-3901EBF3E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4ACBFD-D1AC-1E09-9527-38BF2B346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9CF17C-2B08-B16C-BAA9-439DBB8E0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D99B64-A99F-64BA-90A0-718F9C90D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84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255A9-1473-FA62-97AD-BAE2DC915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707C35-E292-9813-4B98-F44223C8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1E8C74-CC37-448D-7390-CC67AD832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078197-BA00-08F7-D5BF-74DC75CC4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84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E6E0BC-5B89-DCEB-122E-2161B02C6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57CF19-CD5B-FF45-1C32-2F82A974F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027236-AD6C-85A5-BF00-3C7D92668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32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D36D3-007E-B40D-2866-6C8AD472D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1ADF8-2760-0B59-A58E-C4C771235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9A09E-73E7-DEB5-9209-7D06BC63C0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04B2F1-D4DE-8332-BB83-2ACAE0473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7C5DF1-133C-524A-B841-52206E2C4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EA4049-8155-3909-9D0B-DB9448300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30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7651-D909-C99E-D517-5348FCBCB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25F6E9-CE56-1FB2-5C37-19A7B28D10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1AB2AD-C01C-D009-B7FB-D48C8BC50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6E2DE-9C0D-6627-A799-8DBD34B9E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86CB3-C1C7-360C-7094-E5F1406D6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F30C5-5DED-627D-CF09-031970DA9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7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04ED55-91A0-AEAD-3956-75F6A879D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39C96-9C20-9366-2A6F-CA5D6F79D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D2CF9-1717-1FF1-B191-5AA03F62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74A7C-B321-47B1-8220-811A0CEAA630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3C4FC-CE49-ABA1-C328-B4808DEA6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31FA5-107F-6468-A87D-F33479FF3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C7145-9FC8-488E-8B1D-36E371CCD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3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el.wikipedia.org/w/index.php?title=%CE%9F%CF%85%CF%81%CE%B7%CF%84%CE%AE%CF%81%CE%B9%CE%BF&amp;action=edit&amp;redlink=1" TargetMode="External"/><Relationship Id="rId3" Type="http://schemas.openxmlformats.org/officeDocument/2006/relationships/hyperlink" Target="https://el.wikipedia.org/wiki/%CE%9A%CF%81%CE%AE%CE%BD%CE%B7_(%CE%9D%CF%84%CF%85%CF%83%CE%AC%CE%BD)#cite_note-2" TargetMode="External"/><Relationship Id="rId7" Type="http://schemas.openxmlformats.org/officeDocument/2006/relationships/hyperlink" Target="https://el.wikipedia.org/wiki/%CE%A0%CE%BF%CF%81%CF%83%CE%B5%CE%BB%CE%AC%CE%BD%CE%B7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l.wikipedia.org/wiki/%CE%9C%CE%B1%CF%81%CF%83%CE%AD%CE%BB_%CE%9D%CF%84%CF%85%CF%83%CE%AC%CE%BD" TargetMode="External"/><Relationship Id="rId5" Type="http://schemas.openxmlformats.org/officeDocument/2006/relationships/hyperlink" Target="https://el.wikipedia.org/wiki/Readymade" TargetMode="External"/><Relationship Id="rId10" Type="http://schemas.openxmlformats.org/officeDocument/2006/relationships/hyperlink" Target="https://el.wikipedia.org/w/index.php?title=The_Grand_Central_Palace&amp;action=edit&amp;redlink=1" TargetMode="External"/><Relationship Id="rId4" Type="http://schemas.openxmlformats.org/officeDocument/2006/relationships/hyperlink" Target="https://el.wikipedia.org/wiki/%CE%91%CE%B3%CE%B3%CE%BB%CE%B9%CE%BA%CE%AE_%CE%B3%CE%BB%CF%8E%CF%83%CF%83%CE%B1" TargetMode="External"/><Relationship Id="rId9" Type="http://schemas.openxmlformats.org/officeDocument/2006/relationships/hyperlink" Target="https://el.wikipedia.org/wiki/%CE%95%CF%84%CE%B1%CE%B9%CF%81%CE%B5%CE%AF%CE%B1_%CE%91%CE%BD%CE%B5%CE%BE%CE%AC%CF%81%CF%84%CE%B7%CF%84%CF%89%CE%BD_%CE%9A%CE%B1%CE%BB%CE%BB%CE%B9%CF%84%CE%B5%CF%87%CE%BD%CF%8E%CE%BD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763522-796E-96B9-987C-31C60372F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 v                           Da da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BB60373-5E26-F44D-B563-76BFF25DBCE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6892"/>
            <a:ext cx="4725110" cy="6411458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7AFAF3-6E3B-0E87-2D8D-42DC97EF90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i="0" dirty="0">
                <a:solidFill>
                  <a:srgbClr val="222222"/>
                </a:solidFill>
                <a:effectLst/>
              </a:rPr>
              <a:t>Το DADA</a:t>
            </a:r>
            <a:r>
              <a:rPr lang="en-US" sz="2000" i="0" dirty="0">
                <a:solidFill>
                  <a:srgbClr val="222222"/>
                </a:solidFill>
                <a:effectLst/>
              </a:rPr>
              <a:t> </a:t>
            </a:r>
            <a:r>
              <a:rPr lang="el-GR" sz="2000" i="0" dirty="0">
                <a:solidFill>
                  <a:srgbClr val="222222"/>
                </a:solidFill>
                <a:effectLst/>
              </a:rPr>
              <a:t>ακολούθησε του Α΄ παγκοσμίου πολέμου </a:t>
            </a:r>
          </a:p>
          <a:p>
            <a:pPr marL="0" indent="0">
              <a:buNone/>
            </a:pPr>
            <a:r>
              <a:rPr lang="el-GR" sz="2000" i="0" dirty="0">
                <a:solidFill>
                  <a:srgbClr val="222222"/>
                </a:solidFill>
                <a:effectLst/>
              </a:rPr>
              <a:t>-</a:t>
            </a:r>
            <a:r>
              <a:rPr lang="el-GR" sz="2000" dirty="0">
                <a:solidFill>
                  <a:srgbClr val="222222"/>
                </a:solidFill>
              </a:rPr>
              <a:t>Η </a:t>
            </a:r>
            <a:r>
              <a:rPr lang="el-GR" sz="2000" i="0" dirty="0">
                <a:solidFill>
                  <a:srgbClr val="222222"/>
                </a:solidFill>
                <a:effectLst/>
              </a:rPr>
              <a:t>παγκόσμια ανθρωποσφαγή, </a:t>
            </a:r>
          </a:p>
          <a:p>
            <a:pPr marL="0" indent="0">
              <a:buNone/>
            </a:pPr>
            <a:r>
              <a:rPr lang="el-GR" sz="2000" dirty="0">
                <a:solidFill>
                  <a:srgbClr val="222222"/>
                </a:solidFill>
              </a:rPr>
              <a:t>-Τα διαμελισμένα σώματα, </a:t>
            </a:r>
          </a:p>
          <a:p>
            <a:pPr>
              <a:buFontTx/>
              <a:buChar char="-"/>
            </a:pPr>
            <a:r>
              <a:rPr lang="el-GR" sz="2000" dirty="0">
                <a:solidFill>
                  <a:srgbClr val="222222"/>
                </a:solidFill>
              </a:rPr>
              <a:t>Οι ανθρώπινες κραυγές</a:t>
            </a:r>
          </a:p>
          <a:p>
            <a:pPr>
              <a:buFontTx/>
              <a:buChar char="-"/>
            </a:pPr>
            <a:r>
              <a:rPr lang="el-GR" sz="2000" dirty="0">
                <a:solidFill>
                  <a:srgbClr val="222222"/>
                </a:solidFill>
              </a:rPr>
              <a:t>Τα χημικά αέρια </a:t>
            </a:r>
          </a:p>
          <a:p>
            <a:pPr>
              <a:buFontTx/>
              <a:buChar char="-"/>
            </a:pPr>
            <a:r>
              <a:rPr lang="el-GR" sz="2000" dirty="0">
                <a:solidFill>
                  <a:srgbClr val="222222"/>
                </a:solidFill>
              </a:rPr>
              <a:t>Τα χαρακώματα </a:t>
            </a:r>
          </a:p>
          <a:p>
            <a:pPr>
              <a:buFontTx/>
              <a:buChar char="-"/>
            </a:pPr>
            <a:r>
              <a:rPr lang="el-GR" sz="2000" dirty="0">
                <a:solidFill>
                  <a:srgbClr val="222222"/>
                </a:solidFill>
              </a:rPr>
              <a:t>Οι κραυγές </a:t>
            </a:r>
          </a:p>
          <a:p>
            <a:pPr>
              <a:buFontTx/>
              <a:buChar char="-"/>
            </a:pPr>
            <a:r>
              <a:rPr lang="el-GR" sz="2000" dirty="0">
                <a:solidFill>
                  <a:srgbClr val="222222"/>
                </a:solidFill>
              </a:rPr>
              <a:t>Οι εκατομμύρια νεκροί</a:t>
            </a:r>
          </a:p>
          <a:p>
            <a:pPr>
              <a:buFontTx/>
              <a:buChar char="-"/>
            </a:pPr>
            <a:endParaRPr lang="el-GR" sz="2000" dirty="0">
              <a:solidFill>
                <a:srgbClr val="222222"/>
              </a:solidFill>
            </a:endParaRPr>
          </a:p>
          <a:p>
            <a:pPr>
              <a:buFontTx/>
              <a:buChar char="-"/>
            </a:pPr>
            <a:endParaRPr lang="el-GR" sz="2000" i="0" dirty="0">
              <a:solidFill>
                <a:srgbClr val="222222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602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5FBBF-76C5-2143-BCF3-A05CB005C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sz="2700" b="1" dirty="0"/>
            </a:br>
            <a:r>
              <a:rPr lang="el-GR" sz="2700" b="1" dirty="0"/>
              <a:t>ΤΖΑΡΑ</a:t>
            </a:r>
            <a:br>
              <a:rPr lang="el-GR" sz="2700" b="1" dirty="0"/>
            </a:br>
            <a:br>
              <a:rPr lang="el-GR" sz="1800" b="1" dirty="0">
                <a:solidFill>
                  <a:srgbClr val="54823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ΠΩΣ ΝΑ ΦΤΙΑΧΝΕΤΕ ΕΝΑ ΝΤΑΝΤΑΪΣΤΙΚΟ ΠΟΙΗΜΑ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31574-C586-0595-06BA-0DF201682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Πάρτε μια εφημερίδα.</a:t>
            </a:r>
            <a:endParaRPr lang="en-US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Πάρτε ένα ψαλίδι.</a:t>
            </a:r>
            <a:endParaRPr lang="en-US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Διαλέξτε από την εφημερίδα ένα άρθρο στο μέγεθος του ποιήματος που θέλετε να κάνετε.</a:t>
            </a:r>
            <a:endParaRPr lang="en-US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Κόψτε με το ψαλίδι το άρθρο.</a:t>
            </a:r>
            <a:endParaRPr lang="en-US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Κατόπιν κόψτε προσεχτικά τις λέξεις που αποτελούν το άρθρο και βάλτε τις μέσα σε μια τσάντα.</a:t>
            </a:r>
            <a:endParaRPr lang="en-US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Ταρακουνήστε μαλακά την τσάντα.</a:t>
            </a:r>
            <a:endParaRPr lang="en-US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Κατόπιν αρχίστε να βγάζετε από την τσάντα τη μια λέξη μετά την άλλη.</a:t>
            </a:r>
            <a:endParaRPr lang="en-US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Αντιγράψτε τις ευσυνείδητα με τη σειρά που βγήκαν από την τσάντα.</a:t>
            </a:r>
            <a:endParaRPr lang="en-US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 ποίημα θα σας μοιάζει.</a:t>
            </a:r>
            <a:endParaRPr lang="en-US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Και να που γίνατε ένας άπειρα πρωτότυπος συγγραφέας με μια χαριτωμένη ευαισθησία, έστω κι αν δεν σας καταλαβαίνει το κοπάδι.</a:t>
            </a:r>
            <a:endParaRPr lang="en-US" sz="2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320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756A2-A5A1-9255-0346-49458E8CC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AFA04-E576-9D1E-1C21-CA4789100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54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AF0A6-2CC0-FD00-4224-B5DD5619A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ΦΡΙΚΗ ΠΟΛΕΜΟΥ </a:t>
            </a:r>
            <a:endParaRPr lang="en-US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9817E81-A29F-D44B-003B-61E9F7B4E04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5784"/>
            <a:ext cx="4535051" cy="3239322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D8E2825-474D-4874-276A-B89444E7CE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12333"/>
            <a:ext cx="6107796" cy="4557355"/>
          </a:xfrm>
          <a:prstGeom prst="rect">
            <a:avLst/>
          </a:prstGeom>
        </p:spPr>
      </p:pic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1173FB0-C455-7836-3961-38736C65B8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7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56B5E-6DEF-9C45-4625-359BE5A65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Α΄ Παγκόσμιος Πόλεμος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D85A9-80C6-06DC-70DF-277B01891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>
                <a:solidFill>
                  <a:srgbClr val="444444"/>
                </a:solidFill>
                <a:latin typeface="Roboto" panose="02000000000000000000" pitchFamily="2" charset="0"/>
              </a:rPr>
              <a:t>Ο</a:t>
            </a: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 Α΄ Παγκόσμιος Πόλεμος ήταν ένα </a:t>
            </a: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σοκ</a:t>
            </a: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για τον πολιτισμένο κόσμο. </a:t>
            </a:r>
          </a:p>
          <a:p>
            <a:pPr marL="0" indent="0">
              <a:buNone/>
            </a:pP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Τότε πολλοί καλλιτέχνες ένιωσαν ότι όλος ο πολιτισμός μας, άρα και η τέχνη, </a:t>
            </a: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είναι άχρηστος </a:t>
            </a: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αφού δεν μπορεί να εμποδίσει μια τέτοια ασύλληπτη καταστροφή. </a:t>
            </a:r>
          </a:p>
          <a:p>
            <a:pPr marL="0" indent="0">
              <a:buNone/>
            </a:pP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Η αστική τάξη με όλες τις αξίες της έγινε </a:t>
            </a: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μισητός στόχος.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29289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AEAD1-72D3-C436-B014-D42A60C00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ΧΑΡΑΚΤΗΡΙΣΤΙΚΑ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CDF0F-5C81-42D7-00F7-F8AC2D49B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Η </a:t>
            </a:r>
            <a:r>
              <a:rPr lang="el-GR" b="1" i="0" dirty="0" err="1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απο</a:t>
            </a: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-υλοποίηση του έργου</a:t>
            </a: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: ένα έργο μπορεί απλά να είναι μια </a:t>
            </a:r>
            <a:r>
              <a:rPr lang="el-GR" b="0" i="0" dirty="0" err="1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performance</a:t>
            </a: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, ένα αυτοσχέδιο ποίημα, μια προσωρινή εγκατάσταση σε εξωτερικό χώρο.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Τα πάντα είναι τέχνη! </a:t>
            </a: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Η φασαρία και οι άναρθρες κραυγές, μια τσαλακωμένη αφίσα από το δρόμο, μια σέλα ποδηλάτου πάνω σε ένα σκαμνί, ένα ουρητήριο, ότι θέλετε μπορεί να είναι πια τέχνη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Η τέχνη του σοκ. </a:t>
            </a: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Αν ο μοντερνισμός φέρνει στην τέχνη το αίτημα του νέου, της σύγχρονης έκφρασης, το Νταντά φέρνει το αίτημα του σοκ – πρέπει να ταρακουνήσουμε τα μυαλά των ανθρώπων για να δουν τα χάλια της κοινωνίας μας. 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Πολλοί </a:t>
            </a:r>
            <a:r>
              <a:rPr lang="el-GR" b="0" i="0" dirty="0" err="1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ντανταϊστές</a:t>
            </a: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 ήταν απίστευτα προκλητικοί για τα μέτρα της εποχής.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193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A4A42-9C4A-A1B9-981A-69BC4BC5B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ANTI – TEXNH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316AD-1A28-22AC-72D3-70484FB3A2C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Αντί για ποίηση,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7BB0DA-0455-9832-CAD5-ACE6611129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κραυγές και θόρυβος, </a:t>
            </a:r>
          </a:p>
          <a:p>
            <a:pPr marL="0" indent="0">
              <a:buNone/>
            </a:pP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ζωγραφική με καρικατούρες, </a:t>
            </a:r>
          </a:p>
          <a:p>
            <a:pPr marL="0" indent="0">
              <a:buNone/>
            </a:pPr>
            <a:r>
              <a:rPr lang="el-GR" b="1" i="0" dirty="0" err="1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φώτο-κολάζ</a:t>
            </a: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, </a:t>
            </a:r>
          </a:p>
          <a:p>
            <a:pPr marL="0" indent="0">
              <a:buNone/>
            </a:pP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ανατρεπτικές παραστάσεις </a:t>
            </a: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(αυτό που ονομάζουμε σήμερα </a:t>
            </a:r>
            <a:r>
              <a:rPr lang="el-GR" b="0" i="0" dirty="0" err="1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performance</a:t>
            </a: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), </a:t>
            </a:r>
          </a:p>
          <a:p>
            <a:pPr marL="0" indent="0">
              <a:buNone/>
            </a:pPr>
            <a:r>
              <a:rPr lang="el-GR" b="1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συμβολική καταστροφή γνωστών έργων τέχνης </a:t>
            </a:r>
            <a:r>
              <a:rPr lang="el-GR" b="0" i="0" dirty="0">
                <a:solidFill>
                  <a:srgbClr val="444444"/>
                </a:solidFill>
                <a:effectLst/>
                <a:latin typeface="Roboto" panose="02000000000000000000" pitchFamily="2" charset="0"/>
              </a:rPr>
              <a:t>(βλ. Μόνα Λίζα), κινηματογραφικοί πειραματισμοί κ.λπ.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913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F92C1-FAD5-3DAC-1A60-BD0D94112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ΠΑΡΑΔΕΙΓΜΑΤΑ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E35E9-6921-575C-C857-D9D2E5CFB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0" dirty="0">
                <a:effectLst/>
              </a:rPr>
              <a:t>Για παράδειγμα στη “Γιορτή του Νταντά”, το 1920 στην Κολωνία, το κοινό για να μπει στην έκθεση έπρεπε να περάσει μέσα από το ουρητήριο μιας μπυραρίας. </a:t>
            </a:r>
            <a:endParaRPr lang="en-US" i="0" dirty="0">
              <a:effectLst/>
            </a:endParaRPr>
          </a:p>
          <a:p>
            <a:r>
              <a:rPr lang="el-GR" i="0" dirty="0">
                <a:effectLst/>
              </a:rPr>
              <a:t>Μέσα εκεί μια γυναίκα που φορούσε ράσα διάβαζε πρόστυχα ποιήματα.</a:t>
            </a:r>
            <a:endParaRPr lang="en-US" i="0" dirty="0">
              <a:effectLst/>
            </a:endParaRPr>
          </a:p>
          <a:p>
            <a:r>
              <a:rPr lang="el-GR" i="0" dirty="0">
                <a:effectLst/>
              </a:rPr>
              <a:t> Ο Μαξ Ερνστ δίπλα στο γλυπτό που εξέθετε είχε ένα τσεκούρι για όποιον ήθελε να καταστρέψει το έργο του. </a:t>
            </a:r>
            <a:endParaRPr lang="en-US" i="0" dirty="0">
              <a:effectLst/>
            </a:endParaRPr>
          </a:p>
          <a:p>
            <a:r>
              <a:rPr lang="el-GR" i="0" dirty="0">
                <a:effectLst/>
              </a:rPr>
              <a:t>Από το ταβάνι κρεμόταν μια στολή Πρώσου αξιωματικού, παραγεμισμένη και με γύψινο κεφάλι γουρουνιού στην κορυφή της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666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48DC5-AF01-9474-1B99-2676ED3D9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                                        Κρήνη </a:t>
            </a:r>
            <a:br>
              <a:rPr lang="el-GR" dirty="0"/>
            </a:br>
            <a:r>
              <a:rPr lang="el-GR" dirty="0"/>
              <a:t>   </a:t>
            </a:r>
            <a:r>
              <a:rPr lang="el-GR" b="1" dirty="0" err="1"/>
              <a:t>Ντυσαν</a:t>
            </a:r>
            <a:endParaRPr lang="en-US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D045E99-8EA2-0506-CD20-3F6ED19430D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65" y="365125"/>
            <a:ext cx="4613764" cy="6025855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DF843E-978A-651C-CC9D-89A3423C268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Η </a:t>
            </a:r>
            <a:r>
              <a:rPr lang="el-GR" sz="2400" b="1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Κρήνη</a:t>
            </a:r>
            <a:r>
              <a:rPr lang="el-GR" sz="2400" b="0" i="0" u="none" strike="noStrike" baseline="30000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3"/>
              </a:rPr>
              <a:t>[2]</a:t>
            </a:r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el-GR" sz="2400" b="0" i="0" u="none" strike="noStrike" dirty="0">
                <a:effectLst/>
                <a:latin typeface="Arial" panose="020B0604020202020204" pitchFamily="34" charset="0"/>
                <a:hlinkClick r:id="rId4" tooltip="Αγγλική γλώσσα"/>
              </a:rPr>
              <a:t>αγγλικά</a:t>
            </a:r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: </a:t>
            </a:r>
            <a:r>
              <a:rPr lang="el-GR" sz="24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Fountain</a:t>
            </a:r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‎‎) είναι ένα </a:t>
            </a:r>
            <a:r>
              <a:rPr lang="el-GR" sz="2400" b="0" i="0" u="none" strike="noStrike" dirty="0" err="1">
                <a:effectLst/>
                <a:latin typeface="Arial" panose="020B0604020202020204" pitchFamily="34" charset="0"/>
                <a:hlinkClick r:id="rId5" tooltip="Readymade"/>
              </a:rPr>
              <a:t>readymade</a:t>
            </a:r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γλυπτό του </a:t>
            </a:r>
            <a:r>
              <a:rPr lang="el-GR" sz="2400" b="0" i="0" u="none" strike="noStrike" dirty="0" err="1">
                <a:effectLst/>
                <a:latin typeface="Arial" panose="020B0604020202020204" pitchFamily="34" charset="0"/>
                <a:hlinkClick r:id="rId6" tooltip="Μαρσέλ Ντυσάν"/>
              </a:rPr>
              <a:t>Μαρσέλ</a:t>
            </a:r>
            <a:r>
              <a:rPr lang="el-GR" sz="2400" b="0" i="0" u="none" strike="noStrike" dirty="0">
                <a:effectLst/>
                <a:latin typeface="Arial" panose="020B0604020202020204" pitchFamily="34" charset="0"/>
                <a:hlinkClick r:id="rId6" tooltip="Μαρσέλ Ντυσάν"/>
              </a:rPr>
              <a:t> </a:t>
            </a:r>
            <a:r>
              <a:rPr lang="el-GR" sz="2400" b="0" i="0" u="none" strike="noStrike" dirty="0" err="1">
                <a:effectLst/>
                <a:latin typeface="Arial" panose="020B0604020202020204" pitchFamily="34" charset="0"/>
                <a:hlinkClick r:id="rId6" tooltip="Μαρσέλ Ντυσάν"/>
              </a:rPr>
              <a:t>Ντυσάν</a:t>
            </a:r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του 1917, αποτελούμενο από ένα </a:t>
            </a:r>
            <a:r>
              <a:rPr lang="el-GR" sz="2400" b="0" i="0" u="none" strike="noStrike" dirty="0">
                <a:effectLst/>
                <a:latin typeface="Arial" panose="020B0604020202020204" pitchFamily="34" charset="0"/>
                <a:hlinkClick r:id="rId7" tooltip="Πορσελάνη"/>
              </a:rPr>
              <a:t>πορσελάνινο</a:t>
            </a:r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l-GR" sz="2400" b="0" i="0" u="none" strike="noStrike" dirty="0">
                <a:effectLst/>
                <a:latin typeface="Arial" panose="020B0604020202020204" pitchFamily="34" charset="0"/>
                <a:hlinkClick r:id="rId8" tooltip="Ουρητήριο (δεν έχει γραφτεί ακόμα)"/>
              </a:rPr>
              <a:t>ουρητήριο</a:t>
            </a:r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με την υπογραφή "R. </a:t>
            </a:r>
            <a:r>
              <a:rPr lang="el-GR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Mutt</a:t>
            </a:r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". Τον Απρίλιο του 1917, ένα απλό κομμάτι υδραυλικής εγκατάστασης που επέλεξε ο </a:t>
            </a:r>
            <a:r>
              <a:rPr lang="el-GR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Ντυσάν</a:t>
            </a:r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υποβλήθηκε σε μία έκθεση της </a:t>
            </a:r>
            <a:r>
              <a:rPr lang="el-GR" sz="2400" b="0" i="0" u="none" strike="noStrike" dirty="0">
                <a:effectLst/>
                <a:latin typeface="Arial" panose="020B0604020202020204" pitchFamily="34" charset="0"/>
                <a:hlinkClick r:id="rId9" tooltip="Εταιρεία Ανεξάρτητων Καλλιτεχνών"/>
              </a:rPr>
              <a:t>Εταιρείας Ανεξάρτητων Καλλιτεχνών</a:t>
            </a:r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την εναρκτήρια έκθεση της Εταιρείας που θα γινόταν στο </a:t>
            </a:r>
            <a:r>
              <a:rPr lang="el-GR" sz="2400" b="0" i="0" u="none" strike="noStrike" dirty="0">
                <a:effectLst/>
                <a:latin typeface="Arial" panose="020B0604020202020204" pitchFamily="34" charset="0"/>
                <a:hlinkClick r:id="rId10" tooltip="The Grand Central Palace (δεν έχει γραφτεί ακόμα)"/>
              </a:rPr>
              <a:t>The </a:t>
            </a:r>
            <a:r>
              <a:rPr lang="el-GR" sz="2400" b="0" i="0" u="none" strike="noStrike" dirty="0" err="1">
                <a:effectLst/>
                <a:latin typeface="Arial" panose="020B0604020202020204" pitchFamily="34" charset="0"/>
                <a:hlinkClick r:id="rId10" tooltip="The Grand Central Palace (δεν έχει γραφτεί ακόμα)"/>
              </a:rPr>
              <a:t>Grand</a:t>
            </a:r>
            <a:r>
              <a:rPr lang="el-GR" sz="2400" b="0" i="0" u="none" strike="noStrike" dirty="0">
                <a:effectLst/>
                <a:latin typeface="Arial" panose="020B0604020202020204" pitchFamily="34" charset="0"/>
                <a:hlinkClick r:id="rId10" tooltip="The Grand Central Palace (δεν έχει γραφτεί ακόμα)"/>
              </a:rPr>
              <a:t> </a:t>
            </a:r>
            <a:r>
              <a:rPr lang="el-GR" sz="2400" b="0" i="0" u="none" strike="noStrike" dirty="0" err="1">
                <a:effectLst/>
                <a:latin typeface="Arial" panose="020B0604020202020204" pitchFamily="34" charset="0"/>
                <a:hlinkClick r:id="rId10" tooltip="The Grand Central Palace (δεν έχει γραφτεί ακόμα)"/>
              </a:rPr>
              <a:t>Central</a:t>
            </a:r>
            <a:r>
              <a:rPr lang="el-GR" sz="2400" b="0" i="0" u="none" strike="noStrike" dirty="0">
                <a:effectLst/>
                <a:latin typeface="Arial" panose="020B0604020202020204" pitchFamily="34" charset="0"/>
                <a:hlinkClick r:id="rId10" tooltip="The Grand Central Palace (δεν έχει γραφτεί ακόμα)"/>
              </a:rPr>
              <a:t> </a:t>
            </a:r>
            <a:r>
              <a:rPr lang="el-GR" sz="2400" b="0" i="0" u="none" strike="noStrike" dirty="0" err="1">
                <a:effectLst/>
                <a:latin typeface="Arial" panose="020B0604020202020204" pitchFamily="34" charset="0"/>
                <a:hlinkClick r:id="rId10" tooltip="The Grand Central Palace (δεν έχει γραφτεί ακόμα)"/>
              </a:rPr>
              <a:t>Palace</a:t>
            </a:r>
            <a:r>
              <a:rPr lang="el-GR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στη Νέα Υόρκη.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367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1538B-D852-FE1E-AF85-B57C1FCC5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191919"/>
                </a:solidFill>
                <a:effectLst/>
                <a:latin typeface="courier new" panose="02070309020205020404" pitchFamily="49" charset="0"/>
              </a:rPr>
              <a:t>Bicycle Wheel – </a:t>
            </a:r>
            <a:r>
              <a:rPr lang="el-GR" b="1" i="0" dirty="0" err="1">
                <a:solidFill>
                  <a:srgbClr val="191919"/>
                </a:solidFill>
                <a:effectLst/>
                <a:latin typeface="courier new" panose="02070309020205020404" pitchFamily="49" charset="0"/>
              </a:rPr>
              <a:t>Μαρσέλ</a:t>
            </a:r>
            <a:r>
              <a:rPr lang="el-GR" b="1" i="0" dirty="0">
                <a:solidFill>
                  <a:srgbClr val="191919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l-GR" b="1" i="0" dirty="0" err="1">
                <a:solidFill>
                  <a:srgbClr val="191919"/>
                </a:solidFill>
                <a:effectLst/>
                <a:latin typeface="courier new" panose="02070309020205020404" pitchFamily="49" charset="0"/>
              </a:rPr>
              <a:t>Ντυσάν</a:t>
            </a:r>
            <a:r>
              <a:rPr lang="el-GR" b="1" i="0" dirty="0">
                <a:solidFill>
                  <a:srgbClr val="191919"/>
                </a:solidFill>
                <a:effectLst/>
                <a:latin typeface="courier new" panose="02070309020205020404" pitchFamily="49" charset="0"/>
              </a:rPr>
              <a:t> (1913)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E782B9C-32F1-B06F-724F-6639F19F03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178" y="1331712"/>
            <a:ext cx="3711616" cy="5161163"/>
          </a:xfrm>
        </p:spPr>
      </p:pic>
    </p:spTree>
    <p:extLst>
      <p:ext uri="{BB962C8B-B14F-4D97-AF65-F5344CB8AC3E}">
        <p14:creationId xmlns:p14="http://schemas.microsoft.com/office/powerpoint/2010/main" val="3778869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2581E1-8B57-EEBC-191A-F2D2A33EC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l-GR" sz="1800" b="1" i="0" dirty="0">
                <a:solidFill>
                  <a:srgbClr val="191919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L. H. O. O. Q. – </a:t>
            </a:r>
            <a:r>
              <a:rPr lang="el-GR" sz="1800" b="1" i="0" dirty="0" err="1">
                <a:solidFill>
                  <a:srgbClr val="191919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Μαρσέλ</a:t>
            </a:r>
            <a:r>
              <a:rPr lang="el-GR" sz="1800" b="1" i="0" dirty="0">
                <a:solidFill>
                  <a:srgbClr val="191919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l-GR" sz="1800" b="1" i="0" dirty="0" err="1">
                <a:solidFill>
                  <a:srgbClr val="191919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Ντυσάν</a:t>
            </a:r>
            <a:r>
              <a:rPr lang="el-GR" sz="1800" b="1" i="0" dirty="0">
                <a:solidFill>
                  <a:srgbClr val="191919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(1919)</a:t>
            </a:r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E7A3EA9-1705-9BE8-9E2E-3BF7CEAE1DD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87520" cy="7130862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B00DE8-B4DD-8D0E-8301-BD35110682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000" i="0" dirty="0">
                <a:solidFill>
                  <a:srgbClr val="191919"/>
                </a:solidFill>
                <a:effectLst/>
                <a:latin typeface="Commissioner"/>
              </a:rPr>
              <a:t>Ο </a:t>
            </a:r>
            <a:r>
              <a:rPr lang="el-GR" sz="2000" i="0" dirty="0" err="1">
                <a:solidFill>
                  <a:srgbClr val="191919"/>
                </a:solidFill>
                <a:effectLst/>
                <a:latin typeface="Commissioner"/>
              </a:rPr>
              <a:t>Μαρσέλ</a:t>
            </a:r>
            <a:r>
              <a:rPr lang="el-GR" sz="2000" i="0" dirty="0">
                <a:solidFill>
                  <a:srgbClr val="191919"/>
                </a:solidFill>
                <a:effectLst/>
                <a:latin typeface="Commissioner"/>
              </a:rPr>
              <a:t> </a:t>
            </a:r>
            <a:r>
              <a:rPr lang="el-GR" sz="2000" i="0" dirty="0" err="1">
                <a:solidFill>
                  <a:srgbClr val="191919"/>
                </a:solidFill>
                <a:effectLst/>
                <a:latin typeface="Commissioner"/>
              </a:rPr>
              <a:t>Ντυσάν</a:t>
            </a:r>
            <a:r>
              <a:rPr lang="el-GR" sz="2000" i="0" dirty="0">
                <a:solidFill>
                  <a:srgbClr val="191919"/>
                </a:solidFill>
                <a:effectLst/>
                <a:latin typeface="Commissioner"/>
              </a:rPr>
              <a:t> απέρριψε κάθε τι που ο ίδιος αποκαλούσε </a:t>
            </a:r>
            <a:r>
              <a:rPr lang="el-GR" sz="2000" b="1" i="0" dirty="0">
                <a:solidFill>
                  <a:srgbClr val="191919"/>
                </a:solidFill>
                <a:effectLst/>
                <a:latin typeface="Commissioner"/>
              </a:rPr>
              <a:t>«ευχαρίστηση του αμφιβληστροειδούς». </a:t>
            </a:r>
          </a:p>
          <a:p>
            <a:pPr marL="0" indent="0" algn="just">
              <a:buNone/>
            </a:pPr>
            <a:endParaRPr lang="el-GR" sz="2000" b="1" dirty="0">
              <a:solidFill>
                <a:srgbClr val="191919"/>
              </a:solidFill>
              <a:latin typeface="Commissioner"/>
            </a:endParaRPr>
          </a:p>
          <a:p>
            <a:pPr marL="0" indent="0" algn="just">
              <a:buNone/>
            </a:pPr>
            <a:r>
              <a:rPr lang="el-GR" sz="2000" b="1" i="0" dirty="0">
                <a:solidFill>
                  <a:srgbClr val="191919"/>
                </a:solidFill>
                <a:effectLst/>
                <a:latin typeface="Commissioner"/>
              </a:rPr>
              <a:t>Ήταν υπέρ μιας πιο πνευματικής, προσανατολισμένης προς την έννοια προσέγγισης τέχνης.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01082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1732</TotalTime>
  <Words>583</Words>
  <Application>Microsoft Office PowerPoint</Application>
  <PresentationFormat>Widescreen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Commissioner</vt:lpstr>
      <vt:lpstr>Arial</vt:lpstr>
      <vt:lpstr>Calibri</vt:lpstr>
      <vt:lpstr>Calibri Light</vt:lpstr>
      <vt:lpstr>Cambria</vt:lpstr>
      <vt:lpstr>courier new</vt:lpstr>
      <vt:lpstr>Roboto</vt:lpstr>
      <vt:lpstr>Office Theme</vt:lpstr>
      <vt:lpstr> v                           Da da</vt:lpstr>
      <vt:lpstr>ΦΡΙΚΗ ΠΟΛΕΜΟΥ </vt:lpstr>
      <vt:lpstr>Α΄ Παγκόσμιος Πόλεμος</vt:lpstr>
      <vt:lpstr>ΧΑΡΑΚΤΗΡΙΣΤΙΚΑ </vt:lpstr>
      <vt:lpstr>ANTI – TEXNH </vt:lpstr>
      <vt:lpstr>ΠΑΡΑΔΕΙΓΜΑΤΑ </vt:lpstr>
      <vt:lpstr>                                        Κρήνη     Ντυσαν</vt:lpstr>
      <vt:lpstr>Bicycle Wheel – Μαρσέλ Ντυσάν (1913)</vt:lpstr>
      <vt:lpstr>L. H. O. O. Q. – Μαρσέλ Ντυσάν (1919)</vt:lpstr>
      <vt:lpstr> ΤΖΑΡΑ  ΠΩΣ ΝΑ ΦΤΙΑΧΝΕΤΕ ΕΝΑ ΝΤΑΝΤΑΪΣΤΙΚΟ ΠΟΙΗΜΑ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angelidaki</dc:creator>
  <cp:lastModifiedBy>maria angelidaki</cp:lastModifiedBy>
  <cp:revision>5</cp:revision>
  <dcterms:created xsi:type="dcterms:W3CDTF">2025-02-23T17:39:20Z</dcterms:created>
  <dcterms:modified xsi:type="dcterms:W3CDTF">2025-02-24T22:31:49Z</dcterms:modified>
</cp:coreProperties>
</file>